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  <p:sldMasterId id="214748404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0" r:id="rId5"/>
    <p:sldId id="279" r:id="rId6"/>
    <p:sldId id="284" r:id="rId7"/>
    <p:sldId id="285" r:id="rId8"/>
    <p:sldId id="286" r:id="rId9"/>
    <p:sldId id="283" r:id="rId10"/>
    <p:sldId id="287" r:id="rId11"/>
    <p:sldId id="288" r:id="rId12"/>
    <p:sldId id="282" r:id="rId13"/>
    <p:sldId id="27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ED07C2-3312-45F5-901E-ACA00AE67339}">
          <p14:sldIdLst>
            <p14:sldId id="256"/>
            <p14:sldId id="258"/>
            <p14:sldId id="260"/>
            <p14:sldId id="279"/>
            <p14:sldId id="284"/>
            <p14:sldId id="285"/>
            <p14:sldId id="286"/>
            <p14:sldId id="283"/>
            <p14:sldId id="287"/>
          </p14:sldIdLst>
        </p14:section>
        <p14:section name="Oddíl bez názvu" id="{F540A1E1-4C70-4E98-A789-B66DC763EA8A}">
          <p14:sldIdLst>
            <p14:sldId id="288"/>
            <p14:sldId id="282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56827DA-EF23-462A-BADA-7566F664AD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18FCA89-7030-4B99-9CFA-B06F6BD91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5772-9527-4370-8203-151F1036CD39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0C9A93-9286-4668-92CE-14243FF1DC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45C682-558B-478A-937E-B719530F1E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1AE12-4649-4456-9F1C-71D5CFB87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89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6CA33-307F-4AFD-BAF4-AFD8A45B1998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9985-DE91-427A-A94E-1F36579A6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2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0D532-37BB-42D8-AE4B-5307D8FBF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A0AC1A-182E-4D3E-A787-2BAA6A114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A1974-30B7-4EE1-95FB-31E67FC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F7966-04AD-475B-A03E-140F16ED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911D8-31DD-4D2D-A6FE-1436754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2667E-8E60-4452-9068-D2F7BD84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6B9252-6682-4E2E-B786-732FF034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CD880-015E-4166-B0A9-1A5E50BE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E98FB-ED80-4FBD-A31E-49AB4BF8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DE025E-8005-46C3-A2A0-D7CC55E1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9CE386-6797-48A8-A0F8-81642C3B6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A000A1-BF31-4599-894B-41645A314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EF5EC-357C-484D-AAFC-B6E0F851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934D55-224E-4F51-920C-C5255F53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214EE0-C810-4B65-B77F-55ED01C3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88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73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4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30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8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5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45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95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47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8C0A0-73B3-4ECE-83D5-B65442E2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A2F4F-E520-41C1-BDE8-2966EA230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B812D-C88C-45BC-A82F-2BB67C20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96B976-8D22-4F91-A2CC-AD750B9F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8587FB-CE17-4A40-9376-861302F1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548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64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50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043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9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9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87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34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6EFEB-96B4-432B-A6B5-DC4BAD49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9D843B-10B4-4BCA-8DF9-B236B4B0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E0AFD-2BC2-4401-AE93-85967E1F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7DAC6-20D8-4137-9C00-0B6DBB1C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2473F4-110C-48C6-A053-3A896F6E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7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D9DCB-49E7-4BBC-8AD3-5BFC6221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C6721-47E4-4066-A1D8-1E64B5E1B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2DE512-744D-42F9-BD13-6BE34C06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01BBC8-9427-4E22-B243-A017E501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C8AF3F-574F-47E7-9CCE-8816E7E0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251C70-9CC0-4078-A4DB-400C1C6C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20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E60D6-F8A0-42C6-9ABA-CFDB63DF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366E76-055A-44AE-80AF-655C451E5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F09061-8AEF-4EF6-A821-E649016DD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0D2803-5BF0-4981-AF96-6FB6CE2A6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68D9F6-3EB2-4456-8AB3-200749569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C7786E-BB28-4D4A-8DCF-5F799808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0F9DE3-141B-492A-9131-56B3151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159C4A-9E70-4129-AC92-590123C5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7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D956F-4915-4F46-AF75-43836AD1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DD934E-376D-4BDA-A517-E890260F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00FA54-70EA-4F98-B318-800AAF97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00C3B0-EF71-4B36-A677-DDA292AF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01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1D3AB1-3ED9-4E9F-82F8-7A3FBACF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2DCB15-785D-4204-849B-3A3346BF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3FAF44-94C5-4DB3-8ED6-BD98DDFE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4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B5A22-59A9-4F4B-A734-39E7C818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251C9-DC98-4EFB-BCB8-A79DF4C5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917E2B-4283-4582-BC4A-31CF26A9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47A345-45DD-4A0B-B1AD-6AB8F813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719976-A4BF-4769-B94F-7E4DBA32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A07676-256C-47F8-8B70-BC262D3A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79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60F65-9FA9-435A-9EF4-41B8501E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F9BCF6-5CC0-498D-B4C5-4D9A7CC16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67B8D6-87AC-49C2-883A-5A2BAE44F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542CE8-F913-4FBF-AEF4-9B18F054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6CEA77-914F-40A0-A9AB-6419E09D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B659C9-54BC-4A0F-A5C2-CA3DAC4E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04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6A8E4B-D4EB-46A6-B878-491A679D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630C60-FC58-45D9-81DD-3697328A0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65887-3933-4F5B-9A5F-CD0616909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915D-9E43-4F72-B7E6-A041E488113B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E7BF8-6D2D-426F-9CD0-30AABAD38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B3F555-1FD5-41E2-ABA0-D386BD67B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FB4A-1740-47A6-9ACE-420CCFA63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3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117E-AFFF-44F0-8FBE-9DFFB811F303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B43851-6F42-4EFB-A05D-CCE28E4619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19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vrchoticka@mas-krusnehory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C6DE5-93AB-47BB-BEB7-50DCAFD9F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878227"/>
            <a:ext cx="8679915" cy="2158314"/>
          </a:xfrm>
        </p:spPr>
        <p:txBody>
          <a:bodyPr>
            <a:noAutofit/>
          </a:bodyPr>
          <a:lstStyle/>
          <a:p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RÁMCI PROJEKTU MAP II ROZVOJE VZDĚLÁVÁNÍ </a:t>
            </a:r>
            <a:br>
              <a:rPr lang="cs-CZ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ÚZEMÍ ORP OSTROV 2017-2023</a:t>
            </a:r>
            <a:br>
              <a:rPr lang="cs-CZ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PROJEKTU CZ.02.3.68/0.0/0.0/17_047/0009114</a:t>
            </a: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JEDNÁNÍ ŘÍDÍCÍHO VÝBORU MAP II  </a:t>
            </a:r>
            <a:b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16. 11. 2022, on-line přes zoom  </a:t>
            </a:r>
            <a:b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36F149-4A84-4889-AF48-F9A1DC30D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3B0430-8C23-4DB3-920E-CB14B72FB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46" y="4443101"/>
            <a:ext cx="9097106" cy="15368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C45F94-5B49-4617-A014-31397CB2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077" y="326682"/>
            <a:ext cx="2962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1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30659"/>
            <a:ext cx="9043235" cy="1096117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4. </a:t>
            </a:r>
            <a:r>
              <a:rPr lang="cs-CZ" sz="2400" b="1" dirty="0">
                <a:solidFill>
                  <a:srgbClr val="00B050"/>
                </a:solidFill>
              </a:rPr>
              <a:t>Projekt MAP III – seznamovací on-line seminář k evaluaci</a:t>
            </a:r>
            <a:br>
              <a:rPr lang="cs-CZ" sz="2400" b="1" dirty="0">
                <a:solidFill>
                  <a:srgbClr val="00B050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    projektu MAP II za období 2018 – 2022 </a:t>
            </a:r>
            <a:endParaRPr lang="cs-CZ" sz="24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988" y="1685365"/>
            <a:ext cx="8824905" cy="4867835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cs-CZ" sz="2000" b="1" dirty="0">
                <a:solidFill>
                  <a:schemeClr val="tx1"/>
                </a:solidFill>
              </a:rPr>
              <a:t>Dne 10. 11. 2022 ve 14:00 hodin proběhl online seznamovací seminář k vyplnění speciálního dotazníku EDx.099 pro účely reflexní evaluace projektu MAP II za období 2018 – 2022.</a:t>
            </a:r>
          </a:p>
          <a:p>
            <a:pPr algn="l">
              <a:buClrTx/>
            </a:pPr>
            <a:r>
              <a:rPr lang="cs-CZ" sz="2000" b="1" dirty="0">
                <a:solidFill>
                  <a:srgbClr val="00B050"/>
                </a:solidFill>
              </a:rPr>
              <a:t>Prezentaci vedl náš evaluátor projektu MAP III p. Milan Šrámek z firmy Heuréka CZ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Účastníky semináře seznámil jedinečnou metodou umožňující „formativní evaluaci“ a vyplnění předmětného dotazníku.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Formativní evaluace umí jako jediná měřit zkušenost a hledat optimální rozvojové cesty s ohledem na lidi.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Semináře se účastnilo 8 osob za celý realizační tým (55 osob)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B050"/>
                </a:solidFill>
              </a:rPr>
              <a:t>Nyní obdržel na e-mail každý člen realizačního týmu své přihlašovací údaje s heslem pro vyplnění dotazníku. Prosím o vyplnění dotazníku do max. 14 dní, je možné i na 2x.</a:t>
            </a:r>
          </a:p>
          <a:p>
            <a:pPr algn="l">
              <a:buClrTx/>
            </a:pPr>
            <a:endParaRPr lang="cs-CZ" sz="2000" b="1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buClrTx/>
            </a:pPr>
            <a:r>
              <a:rPr lang="cs-CZ" sz="1200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B61917-FF1C-83E3-DBC8-7BC7216D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42" y="895770"/>
            <a:ext cx="1222351" cy="8620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E17E28-91DD-EB16-96DD-A54ADC9E7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203" y="4639936"/>
            <a:ext cx="1560718" cy="14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25506"/>
            <a:ext cx="7761282" cy="1676400"/>
          </a:xfrm>
        </p:spPr>
        <p:txBody>
          <a:bodyPr>
            <a:noAutofit/>
          </a:bodyPr>
          <a:lstStyle/>
          <a:p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b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</a:br>
            <a:r>
              <a:rPr lang="cs-CZ" sz="2800" b="1" dirty="0">
                <a:solidFill>
                  <a:srgbClr val="00B050"/>
                </a:solidFill>
                <a:ea typeface="Calibri" panose="020F0502020204030204" pitchFamily="34" charset="0"/>
              </a:rPr>
              <a:t>5</a:t>
            </a:r>
            <a:r>
              <a:rPr lang="cs-CZ" sz="28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.  </a:t>
            </a:r>
            <a:r>
              <a:rPr lang="cs-CZ" sz="2800" b="1" dirty="0">
                <a:solidFill>
                  <a:srgbClr val="00B050"/>
                </a:solidFill>
              </a:rPr>
              <a:t>Diskuze, různé – další předběžný termín 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     a program ŘV</a:t>
            </a:r>
            <a:br>
              <a:rPr lang="cs-CZ" sz="2400" b="1" dirty="0">
                <a:solidFill>
                  <a:schemeClr val="tx1"/>
                </a:solidFill>
              </a:rPr>
            </a:br>
            <a:br>
              <a:rPr lang="cs-CZ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endParaRPr lang="cs-CZ" sz="24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369" y="1272988"/>
            <a:ext cx="8995718" cy="5226423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b="1" cap="none" dirty="0">
                <a:solidFill>
                  <a:schemeClr val="tx1"/>
                </a:solidFill>
              </a:rPr>
              <a:t>Návrh termínu dalšího jednání ŘV j</a:t>
            </a:r>
            <a:r>
              <a:rPr lang="cs-CZ" sz="2000" b="1" dirty="0">
                <a:solidFill>
                  <a:schemeClr val="tx1"/>
                </a:solidFill>
              </a:rPr>
              <a:t>e</a:t>
            </a:r>
            <a:r>
              <a:rPr lang="cs-CZ" sz="2000" b="1" cap="none" dirty="0">
                <a:solidFill>
                  <a:schemeClr val="tx1"/>
                </a:solidFill>
              </a:rPr>
              <a:t> stanoven </a:t>
            </a:r>
            <a:r>
              <a:rPr lang="cs-CZ" sz="2000" b="1" cap="none" dirty="0">
                <a:solidFill>
                  <a:schemeClr val="tx1"/>
                </a:solidFill>
                <a:highlight>
                  <a:srgbClr val="FFFF00"/>
                </a:highlight>
              </a:rPr>
              <a:t>na </a:t>
            </a:r>
            <a:r>
              <a:rPr lang="cs-CZ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středu </a:t>
            </a:r>
            <a:r>
              <a:rPr lang="cs-CZ" sz="2000" b="1" cap="none" dirty="0">
                <a:solidFill>
                  <a:schemeClr val="tx1"/>
                </a:solidFill>
                <a:highlight>
                  <a:srgbClr val="FFFF00"/>
                </a:highlight>
              </a:rPr>
              <a:t>14. 12. 2022.</a:t>
            </a:r>
            <a:br>
              <a:rPr lang="cs-CZ" sz="2000" b="1" cap="none" dirty="0">
                <a:solidFill>
                  <a:schemeClr val="tx1"/>
                </a:solidFill>
                <a:highlight>
                  <a:srgbClr val="FFFF00"/>
                </a:highlight>
                <a:cs typeface="Calibri" panose="020F0502020204030204" pitchFamily="34" charset="0"/>
              </a:rPr>
            </a:br>
            <a:r>
              <a:rPr lang="cs-CZ" sz="2000" b="1" dirty="0">
                <a:solidFill>
                  <a:srgbClr val="00B050"/>
                </a:solidFill>
                <a:cs typeface="Calibri" panose="020F0502020204030204" pitchFamily="34" charset="0"/>
              </a:rPr>
              <a:t>Návrh programu: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Projednání a schválení statutu a jednacího řádu ŘV, volba předsedy ŘV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Projednání a schválení organizační struktury MAP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Projednání a schválení komunikačního plánu a identifikace dotčené veřejnosti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Projednání a schválení plánu evaluačních aktivit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Projednání a případné aktualizace vize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Projednání a schválení Strategického rámce, včetně tabulek investičních záměrů </a:t>
            </a:r>
          </a:p>
          <a:p>
            <a:pPr marL="457200" indent="-457200">
              <a:spcAft>
                <a:spcPts val="1000"/>
              </a:spcAft>
              <a:buClr>
                <a:srgbClr val="00B050"/>
              </a:buClr>
              <a:buFont typeface="+mj-lt"/>
              <a:buAutoNum type="arabicPeriod"/>
            </a:pP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rgbClr val="00B050"/>
              </a:buClr>
            </a:pP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2000" b="1" cap="none" dirty="0">
              <a:solidFill>
                <a:schemeClr val="tx1"/>
              </a:solidFill>
              <a:ea typeface="+mn-ea"/>
              <a:cs typeface="Calibri" panose="020F0502020204030204" pitchFamily="34" charset="0"/>
            </a:endParaRP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l">
              <a:buClrTx/>
            </a:pPr>
            <a:endParaRPr lang="cs-CZ" sz="1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l">
              <a:buClrTx/>
            </a:pPr>
            <a:endParaRPr lang="cs-CZ" sz="1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E6F3D8-926E-F303-753A-0872FF86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10" y="4330395"/>
            <a:ext cx="2194241" cy="14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7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5538A-638B-42AB-93B0-6ABBC70E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24" y="2752724"/>
            <a:ext cx="7912928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    DĚKUJI ZA VAŠI POZORNOST </a:t>
            </a:r>
            <a:br>
              <a:rPr lang="cs-CZ" sz="40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118D0A-A041-4627-BF1E-84D39F3F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077" y="378883"/>
            <a:ext cx="2962275" cy="105727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B37952F-E37D-DA77-F6E7-CC670DF26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10" y="1474972"/>
            <a:ext cx="2743172" cy="4262440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1406C43-6A57-62FD-FA09-08EAFEB0AAA3}"/>
              </a:ext>
            </a:extLst>
          </p:cNvPr>
          <p:cNvSpPr txBox="1">
            <a:spLocks/>
          </p:cNvSpPr>
          <p:nvPr/>
        </p:nvSpPr>
        <p:spPr>
          <a:xfrm>
            <a:off x="2570892" y="5385857"/>
            <a:ext cx="9226379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00B050"/>
              </a:buClr>
              <a:buFont typeface="Wingdings 3" charset="2"/>
              <a:buNone/>
            </a:pPr>
            <a:r>
              <a:rPr lang="cs-CZ" sz="2400" b="1" dirty="0">
                <a:solidFill>
                  <a:schemeClr val="tx1"/>
                </a:solidFill>
              </a:rPr>
              <a:t>Bc. Monika Vrchotická, projektový manažer MAP 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e-mail: </a:t>
            </a:r>
            <a:r>
              <a:rPr lang="cs-CZ" sz="2400" b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vrchoticka@mas-krusnehory.cz</a:t>
            </a:r>
            <a:r>
              <a:rPr lang="cs-CZ" sz="2400" b="1" dirty="0">
                <a:solidFill>
                  <a:srgbClr val="00B050"/>
                </a:solidFill>
              </a:rPr>
              <a:t>, tel.: +420 730 145 684</a:t>
            </a:r>
          </a:p>
        </p:txBody>
      </p:sp>
    </p:spTree>
    <p:extLst>
      <p:ext uri="{BB962C8B-B14F-4D97-AF65-F5344CB8AC3E}">
        <p14:creationId xmlns:p14="http://schemas.microsoft.com/office/powerpoint/2010/main" val="354751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20A5F-FEB8-4436-87C8-27014580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6" y="494270"/>
            <a:ext cx="5490224" cy="947351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PROGRAM</a:t>
            </a:r>
            <a:endParaRPr lang="cs-CZ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E24B27-05C9-4488-BC9C-6BFA49D4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6" y="2241176"/>
            <a:ext cx="10037321" cy="3325906"/>
          </a:xfrm>
        </p:spPr>
        <p:txBody>
          <a:bodyPr>
            <a:normAutofit fontScale="400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cs-CZ" sz="5000" b="1" dirty="0">
                <a:solidFill>
                  <a:srgbClr val="00B050"/>
                </a:solidFill>
              </a:rPr>
              <a:t>1.</a:t>
            </a:r>
            <a:r>
              <a:rPr lang="cs-CZ" sz="5000" b="1" dirty="0">
                <a:solidFill>
                  <a:schemeClr val="tx1"/>
                </a:solidFill>
              </a:rPr>
              <a:t> </a:t>
            </a:r>
            <a:r>
              <a:rPr lang="pl-PL" sz="5000" b="1" dirty="0">
                <a:solidFill>
                  <a:schemeClr val="tx1"/>
                </a:solidFill>
              </a:rPr>
              <a:t>Zahájení – ustanovení zapisovatele, volba ověřovatele</a:t>
            </a:r>
            <a:endParaRPr lang="cs-CZ" sz="5000" b="1" dirty="0">
              <a:solidFill>
                <a:schemeClr val="tx1"/>
              </a:solidFill>
            </a:endParaRPr>
          </a:p>
          <a:p>
            <a:pPr lvl="0" algn="l">
              <a:lnSpc>
                <a:spcPct val="120000"/>
              </a:lnSpc>
              <a:buClr>
                <a:srgbClr val="00B050"/>
              </a:buClr>
            </a:pPr>
            <a:r>
              <a:rPr lang="cs-CZ" sz="5000" b="1" dirty="0">
                <a:solidFill>
                  <a:srgbClr val="00B050"/>
                </a:solidFill>
              </a:rPr>
              <a:t>2.</a:t>
            </a:r>
            <a:r>
              <a:rPr lang="cs-CZ" sz="5000" b="1" dirty="0">
                <a:solidFill>
                  <a:schemeClr val="tx1"/>
                </a:solidFill>
              </a:rPr>
              <a:t> Projednání a schválení Závěrečné evaluační zprávy projektu MAP II</a:t>
            </a:r>
          </a:p>
          <a:p>
            <a:pPr lvl="0" algn="l">
              <a:lnSpc>
                <a:spcPct val="120000"/>
              </a:lnSpc>
              <a:buClr>
                <a:srgbClr val="00B050"/>
              </a:buClr>
            </a:pPr>
            <a:r>
              <a:rPr lang="cs-CZ" sz="5000" b="1" dirty="0">
                <a:solidFill>
                  <a:srgbClr val="00B050"/>
                </a:solidFill>
              </a:rPr>
              <a:t>3.</a:t>
            </a:r>
            <a:r>
              <a:rPr lang="cs-CZ" sz="5000" b="1" dirty="0">
                <a:solidFill>
                  <a:schemeClr val="tx1"/>
                </a:solidFill>
              </a:rPr>
              <a:t> Pozvánka na interaktivní seminář PAQ </a:t>
            </a:r>
            <a:r>
              <a:rPr lang="cs-CZ" sz="5000" b="1" dirty="0" err="1">
                <a:solidFill>
                  <a:schemeClr val="tx1"/>
                </a:solidFill>
              </a:rPr>
              <a:t>Research</a:t>
            </a:r>
            <a:r>
              <a:rPr lang="cs-CZ" sz="5000" b="1" dirty="0">
                <a:solidFill>
                  <a:schemeClr val="tx1"/>
                </a:solidFill>
              </a:rPr>
              <a:t> vzdělávání a sociální</a:t>
            </a:r>
            <a:br>
              <a:rPr lang="cs-CZ" sz="5000" b="1" dirty="0">
                <a:solidFill>
                  <a:schemeClr val="tx1"/>
                </a:solidFill>
              </a:rPr>
            </a:br>
            <a:r>
              <a:rPr lang="cs-CZ" sz="5000" b="1" dirty="0">
                <a:solidFill>
                  <a:schemeClr val="tx1"/>
                </a:solidFill>
              </a:rPr>
              <a:t>    problematika (mapa vzdělávacího (ne) úspěchu) pořádají MAP III Ostrov </a:t>
            </a:r>
            <a:br>
              <a:rPr lang="cs-CZ" sz="5000" b="1" dirty="0">
                <a:solidFill>
                  <a:schemeClr val="tx1"/>
                </a:solidFill>
              </a:rPr>
            </a:br>
            <a:r>
              <a:rPr lang="cs-CZ" sz="5000" b="1" dirty="0">
                <a:solidFill>
                  <a:schemeClr val="tx1"/>
                </a:solidFill>
              </a:rPr>
              <a:t>    a MAP Karlovarsko III v termínu 7.12. 2022 v Domě kultury Ostrov</a:t>
            </a:r>
          </a:p>
          <a:p>
            <a:pPr lvl="0" algn="l">
              <a:lnSpc>
                <a:spcPct val="120000"/>
              </a:lnSpc>
              <a:buClr>
                <a:srgbClr val="00B050"/>
              </a:buClr>
            </a:pPr>
            <a:r>
              <a:rPr lang="cs-CZ" sz="5000" b="1" dirty="0">
                <a:solidFill>
                  <a:srgbClr val="00B050"/>
                </a:solidFill>
              </a:rPr>
              <a:t>4. </a:t>
            </a:r>
            <a:r>
              <a:rPr lang="cs-CZ" sz="5000" b="1" dirty="0">
                <a:solidFill>
                  <a:schemeClr val="tx1"/>
                </a:solidFill>
              </a:rPr>
              <a:t>Projekt MAP III – seznamovací on-line seminář k evaluaci projektu MAP II za </a:t>
            </a:r>
            <a:br>
              <a:rPr lang="cs-CZ" sz="5000" b="1" dirty="0">
                <a:solidFill>
                  <a:schemeClr val="tx1"/>
                </a:solidFill>
              </a:rPr>
            </a:br>
            <a:r>
              <a:rPr lang="cs-CZ" sz="5000" b="1" dirty="0">
                <a:solidFill>
                  <a:schemeClr val="tx1"/>
                </a:solidFill>
              </a:rPr>
              <a:t>    období 2018 – 2022 (dne 10. 11. 2022)</a:t>
            </a:r>
          </a:p>
          <a:p>
            <a:pPr>
              <a:lnSpc>
                <a:spcPct val="120000"/>
              </a:lnSpc>
            </a:pPr>
            <a:r>
              <a:rPr lang="cs-CZ" sz="5000" b="1" dirty="0">
                <a:solidFill>
                  <a:srgbClr val="00B050"/>
                </a:solidFill>
              </a:rPr>
              <a:t>5. </a:t>
            </a:r>
            <a:r>
              <a:rPr lang="cs-CZ" sz="5000" b="1" dirty="0">
                <a:solidFill>
                  <a:schemeClr val="tx1"/>
                </a:solidFill>
              </a:rPr>
              <a:t>Diskuze, různé – stanovení dalšího termínu ŘV</a:t>
            </a:r>
          </a:p>
          <a:p>
            <a:pPr lvl="0" algn="l">
              <a:lnSpc>
                <a:spcPct val="120000"/>
              </a:lnSpc>
            </a:pPr>
            <a:endParaRPr lang="cs-CZ" sz="5600" b="1" dirty="0">
              <a:solidFill>
                <a:schemeClr val="tx1"/>
              </a:solidFill>
            </a:endParaRPr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FBB997-7DCB-4EA6-B2FD-7620B6202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73" y="400499"/>
            <a:ext cx="2323071" cy="16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675503"/>
            <a:ext cx="8679915" cy="69197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1.  Zahájení  - úvodní část, zapisovatel, ověřovatel</a:t>
            </a:r>
            <a:endParaRPr lang="cs-CZ" sz="24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043" y="2010032"/>
            <a:ext cx="9625998" cy="4353445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cs-CZ" sz="2000" b="1" dirty="0">
                <a:solidFill>
                  <a:schemeClr val="tx1"/>
                </a:solidFill>
              </a:rPr>
              <a:t>Zahájení online jednání ve 13:00 hodin, schválení programu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Předsedkyně ŘV navrhuje zapisovatele jednání Ing. Janu Urbánkovou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Předsedkyně ŘV navrhuje ověřovatele zápisu Bc. Jolanu Nečovou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cap="none" dirty="0">
                <a:solidFill>
                  <a:srgbClr val="00B050"/>
                </a:solidFill>
                <a:cs typeface="Calibri" panose="020F0502020204030204" pitchFamily="34" charset="0"/>
              </a:rPr>
              <a:t>Návrh na usnesení ŘV: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  <a:t>ŘV schvaluje jako zapisovatele z jednání ŘV konaného dne </a:t>
            </a: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16</a:t>
            </a:r>
            <a: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  <a:t>. 11. 2022 </a:t>
            </a:r>
            <a:b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  <a:t>Ing. Janu Urbánkovou a ověřovatele zápisu Bc. Jolanu Nečovou.</a:t>
            </a:r>
            <a:endParaRPr lang="cs-CZ" sz="2000" b="1" cap="none" dirty="0">
              <a:solidFill>
                <a:schemeClr val="tx1"/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000" b="1" cap="none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  <a:t>		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  <a:t>			  Hlasování pro……….proti………..zdržel se………….		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30659"/>
            <a:ext cx="8768721" cy="992220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cs-CZ" sz="2400" b="1" dirty="0">
                <a:solidFill>
                  <a:srgbClr val="00B050"/>
                </a:solidFill>
              </a:rPr>
              <a:t>Projednání a schválení Závěrečné evaluační zprávy </a:t>
            </a:r>
            <a:br>
              <a:rPr lang="cs-CZ" sz="2400" b="1" dirty="0">
                <a:solidFill>
                  <a:srgbClr val="00B050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    projektu MAP II</a:t>
            </a:r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989" y="1515763"/>
            <a:ext cx="8657968" cy="5111578"/>
          </a:xfrm>
        </p:spPr>
        <p:txBody>
          <a:bodyPr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00B050"/>
                </a:solidFill>
              </a:rPr>
              <a:t>Dle postupů projektu MAP II musí být průběžná sebehodnotící zpráva prováděna každý rok. </a:t>
            </a:r>
            <a:br>
              <a:rPr lang="cs-CZ" sz="1600" dirty="0">
                <a:solidFill>
                  <a:srgbClr val="00B050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Průběžná sebehodnotící zpráva č. 1 byla zpracována za období 10/2018 – 9/2019, byla schválena ŘV 14. 11. 2019.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Průběžná sebehodnotící zpráva č. 2 je zpracována za období 10/2019 - 9/2020, byla schválena ŘV 25. 2. 2021.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Průběžná sebehodnotící zpráva č. 3 je zpracována za období 10/2020 – 9/2021, byla schválena ŘV 22. 9. 2022.</a:t>
            </a:r>
          </a:p>
          <a:p>
            <a:pPr>
              <a:spcBef>
                <a:spcPts val="1200"/>
              </a:spcBef>
            </a:pPr>
            <a:r>
              <a:rPr lang="cs-CZ" sz="1600" b="1" dirty="0">
                <a:solidFill>
                  <a:schemeClr val="tx1"/>
                </a:solidFill>
              </a:rPr>
              <a:t>Nyní závěrečná sebehodnotící zpráva projektu za období 10/2021 – 9/2022.</a:t>
            </a:r>
            <a:br>
              <a:rPr lang="cs-CZ" sz="1600" b="1" dirty="0">
                <a:solidFill>
                  <a:schemeClr val="tx1"/>
                </a:solidFill>
              </a:rPr>
            </a:br>
            <a:br>
              <a:rPr lang="cs-CZ" sz="1600" b="1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Šetření pro zpracování evaluační zprávy probíhalo v těchto oblastech:</a:t>
            </a:r>
          </a:p>
          <a:p>
            <a:pPr marL="571500" indent="-4572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Vznik projektu a jeho vývoj</a:t>
            </a:r>
          </a:p>
          <a:p>
            <a:pPr marL="571500" indent="-4572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Uspořádání účastníků v projektu, jeho vedení a klíčový aktéři</a:t>
            </a:r>
          </a:p>
          <a:p>
            <a:pPr marL="571500" indent="-4572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Aktivity projektu</a:t>
            </a:r>
          </a:p>
          <a:p>
            <a:pPr marL="571500" indent="-4572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Výstupy, očekávané výsledky</a:t>
            </a:r>
          </a:p>
          <a:p>
            <a:pPr marL="571500" indent="-4572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Dodatečné informace </a:t>
            </a:r>
          </a:p>
          <a:p>
            <a:pPr marL="571500" indent="-4572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Shrnutí</a:t>
            </a:r>
          </a:p>
          <a:p>
            <a:pPr algn="l">
              <a:buClrTx/>
            </a:pPr>
            <a:endParaRPr lang="cs-CZ" sz="1600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buClrTx/>
            </a:pPr>
            <a:r>
              <a:rPr lang="cs-CZ" sz="1200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B0E46F-18D2-4F9F-A0E6-4B35106CF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66" y="4813778"/>
            <a:ext cx="1652510" cy="10569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C72FC-2D25-4DBD-8497-979457CB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91" y="546035"/>
            <a:ext cx="1528943" cy="9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30658"/>
            <a:ext cx="8768721" cy="1166341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cs-CZ" sz="2400" b="1" dirty="0">
                <a:solidFill>
                  <a:srgbClr val="00B050"/>
                </a:solidFill>
              </a:rPr>
              <a:t>Projednání a schválení Závěrečné evaluační zprávy </a:t>
            </a:r>
            <a:br>
              <a:rPr lang="cs-CZ" sz="2400" b="1" dirty="0">
                <a:solidFill>
                  <a:srgbClr val="00B050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    projektu MAP II</a:t>
            </a:r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989" y="1853631"/>
            <a:ext cx="8657968" cy="4377836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cs-CZ" b="1" dirty="0">
                <a:solidFill>
                  <a:schemeClr val="tx1"/>
                </a:solidFill>
              </a:rPr>
              <a:t>Co se v projektu osvědčilo: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Individuální komunikace s řediteli škol.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Spolupráce s dalšími subjekty (odbor finanční a školství města Ostrov, OSPOD městského úřadu Ostrov).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Tištěné články v Ostrovském měsíčníku.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Aktivity, které následně fungují i bez dalšího financování za strany projektu (logoped, angličtina do škol, žákovský parlament, putovní knihy po školách).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Spolupráce mezi </a:t>
            </a:r>
            <a:r>
              <a:rPr lang="cs-CZ" sz="1600" dirty="0" err="1">
                <a:solidFill>
                  <a:schemeClr val="tx1"/>
                </a:solidFill>
              </a:rPr>
              <a:t>MAPy</a:t>
            </a:r>
            <a:r>
              <a:rPr lang="cs-CZ" sz="1600" dirty="0">
                <a:solidFill>
                  <a:schemeClr val="tx1"/>
                </a:solidFill>
              </a:rPr>
              <a:t> v Karlovarském kraji.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Přesun aktivit do online prostředí.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Prohloubení IT dovedností.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Spolupráce s MŠMT, zejména v přípravě a implementaci Strategie 2030+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buClrTx/>
            </a:pPr>
            <a:r>
              <a:rPr lang="cs-CZ" sz="1200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B0E46F-18D2-4F9F-A0E6-4B35106CF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02" y="4562308"/>
            <a:ext cx="1652510" cy="10569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C72FC-2D25-4DBD-8497-979457CB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39" y="1256205"/>
            <a:ext cx="1528943" cy="9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30659"/>
            <a:ext cx="8768721" cy="12851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cs-CZ" sz="2400" b="1" dirty="0">
                <a:solidFill>
                  <a:srgbClr val="00B050"/>
                </a:solidFill>
              </a:rPr>
              <a:t>Projednání a schválení Závěrečné evaluační zprávy </a:t>
            </a:r>
            <a:br>
              <a:rPr lang="cs-CZ" sz="2400" b="1" dirty="0">
                <a:solidFill>
                  <a:srgbClr val="00B050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    projektu MAP II</a:t>
            </a:r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989" y="1972733"/>
            <a:ext cx="8657968" cy="3081867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cs-CZ" b="1" dirty="0">
                <a:solidFill>
                  <a:schemeClr val="tx1"/>
                </a:solidFill>
              </a:rPr>
              <a:t>Co v projektu nezafungovalo: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Uvítali bychom větší míru aktivity některých pracovních skupin a propojení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s místními lídry, včetně opravdového pedagogického leadershipu.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Některé školy se zapojily jen do „povinných“ aktivit. Vzhledem k realizaci více projektů najednou (MAP, KAP, SYPO, IKAP, SRP apod.) se přetahujeme o stejnou cílovou skupinu.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Nenašli jsme téma pro ZUŠ, paní ředitelka I. Konývková si přála ukončit spolupráci pro další pokračování v návazném projektu MAP III. Nebudeme mít tedy ve složení členů Řídícího výboru zástupce za ZUŠ v ORP Ostrov.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buClrTx/>
            </a:pPr>
            <a:r>
              <a:rPr lang="cs-CZ" sz="1200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B0E46F-18D2-4F9F-A0E6-4B35106CF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02" y="4718213"/>
            <a:ext cx="1652510" cy="10569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C72FC-2D25-4DBD-8497-979457CB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02" y="1248138"/>
            <a:ext cx="1528943" cy="9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30659"/>
            <a:ext cx="8768721" cy="1329200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cs-CZ" sz="2400" b="1" dirty="0">
                <a:solidFill>
                  <a:srgbClr val="00B050"/>
                </a:solidFill>
              </a:rPr>
              <a:t>Projednání a schválení Závěrečné evaluační zprávy </a:t>
            </a:r>
            <a:br>
              <a:rPr lang="cs-CZ" sz="2400" b="1" dirty="0">
                <a:solidFill>
                  <a:srgbClr val="00B050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    projektu MAP II</a:t>
            </a:r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989" y="2510118"/>
            <a:ext cx="8657968" cy="2384612"/>
          </a:xfrm>
        </p:spPr>
        <p:txBody>
          <a:bodyPr>
            <a:noAutofit/>
          </a:bodyPr>
          <a:lstStyle/>
          <a:p>
            <a:pPr algn="l">
              <a:buClrTx/>
            </a:pPr>
            <a:endParaRPr lang="cs-CZ" sz="1600" dirty="0">
              <a:solidFill>
                <a:schemeClr val="tx1"/>
              </a:solidFill>
            </a:endParaRPr>
          </a:p>
          <a:p>
            <a:pPr algn="l">
              <a:buClrTx/>
            </a:pPr>
            <a:r>
              <a:rPr lang="cs-CZ" b="1" dirty="0">
                <a:solidFill>
                  <a:schemeClr val="tx1"/>
                </a:solidFill>
              </a:rPr>
              <a:t>Shrnutí: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Přínos konkrétních přínosných aktivit, navázání a rozvíjení spolupráce zejména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s dalšími institucemi zabývajícími se vzděláváním, prohloubení spolupráce místních aktérů a postupné otevírání prostoru ve školách k přemýšlení o tom, jak vlastně děti a žáky učit, proč a jakou nejvhodnější formou, metodou.</a:t>
            </a:r>
          </a:p>
          <a:p>
            <a:pPr algn="l">
              <a:buClr>
                <a:srgbClr val="00B050"/>
              </a:buClr>
            </a:pPr>
            <a:endParaRPr lang="cs-CZ" sz="1600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buClrTx/>
            </a:pPr>
            <a:r>
              <a:rPr lang="cs-CZ" sz="1200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B0E46F-18D2-4F9F-A0E6-4B35106CF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27" y="4672752"/>
            <a:ext cx="2312059" cy="14787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C72FC-2D25-4DBD-8497-979457CB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1" y="1439333"/>
            <a:ext cx="2102738" cy="13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582706"/>
            <a:ext cx="8768721" cy="744070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cs-CZ" sz="2400" b="1" dirty="0">
                <a:solidFill>
                  <a:srgbClr val="00B050"/>
                </a:solidFill>
              </a:rPr>
              <a:t>Projednání a schválení Závěrečné evaluační zprávy </a:t>
            </a:r>
            <a:br>
              <a:rPr lang="cs-CZ" sz="2400" b="1" dirty="0">
                <a:solidFill>
                  <a:srgbClr val="00B050"/>
                </a:solidFill>
              </a:rPr>
            </a:br>
            <a:r>
              <a:rPr lang="cs-CZ" sz="2400" b="1" dirty="0">
                <a:solidFill>
                  <a:srgbClr val="00B050"/>
                </a:solidFill>
              </a:rPr>
              <a:t>    projektu MAP II</a:t>
            </a:r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043" y="1766047"/>
            <a:ext cx="8863914" cy="470065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Závěrečná evaluační zpráva byla zaslána všem členům ŘV k připomínkování, připomínky se zapracovaly a nyní je dokument předkládán ve finální podobě ke schválení ŘV.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cs-CZ" sz="2000" b="1" dirty="0">
                <a:solidFill>
                  <a:srgbClr val="00B050"/>
                </a:solidFill>
              </a:rPr>
              <a:t>Návrh na usnesení ŘV: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cs-CZ" sz="2000" b="1" dirty="0">
                <a:solidFill>
                  <a:schemeClr val="tx1"/>
                </a:solidFill>
              </a:rPr>
              <a:t>ŘV schvaluje Přílohu č. 1 Závěrečná sebehodnotící zpráva projektu Místní akční plán rozvoje vzdělávání v území ORP Ostrov II.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lang="cs-CZ" sz="2000" b="1" cap="none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cs-CZ" sz="2000" b="1" cap="none" dirty="0">
                <a:solidFill>
                  <a:schemeClr val="tx1"/>
                </a:solidFill>
                <a:cs typeface="Calibri" panose="020F0502020204030204" pitchFamily="34" charset="0"/>
              </a:rPr>
              <a:t>Hlasování pro……….proti………..zdržel se………….	</a:t>
            </a:r>
            <a:r>
              <a:rPr lang="cs-CZ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400" b="1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CF6A6-5CC4-4DFA-B325-C43EA13B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582706"/>
            <a:ext cx="8768721" cy="109369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3. Různé, Pozvánka na interaktivní setkání pořádané </a:t>
            </a:r>
            <a:b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   MAP III Ostrov ve spolupráci s MAP Karlovarsko III   </a:t>
            </a:r>
            <a:endParaRPr lang="cs-CZ" sz="20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C87CC-C97D-4F87-89C9-64185FC2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043" y="2052917"/>
            <a:ext cx="8863914" cy="441378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cs-CZ" sz="2000" b="1" dirty="0">
                <a:solidFill>
                  <a:srgbClr val="00B050"/>
                </a:solidFill>
                <a:cs typeface="Calibri" panose="020F0502020204030204" pitchFamily="34" charset="0"/>
              </a:rPr>
              <a:t>Ve STŘEDU 7. 12. 2022 od 13 hod do 17 hod</a:t>
            </a: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 zveme všechny zájemce </a:t>
            </a:r>
            <a:b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o vzdělávání a sociální problematiku do Domu kultury Ostrov na diskuzi s odborníky z PAQ </a:t>
            </a:r>
            <a:r>
              <a:rPr lang="cs-CZ" sz="2000" b="1" dirty="0" err="1">
                <a:solidFill>
                  <a:schemeClr val="tx1"/>
                </a:solidFill>
                <a:cs typeface="Calibri" panose="020F0502020204030204" pitchFamily="34" charset="0"/>
              </a:rPr>
              <a:t>Research</a:t>
            </a: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 (V. Korbel, K. Gargulák)</a:t>
            </a:r>
          </a:p>
          <a:p>
            <a:pPr algn="ctr">
              <a:buClrTx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na téma: </a:t>
            </a:r>
            <a:r>
              <a:rPr lang="cs-CZ" sz="2000" b="1" dirty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PROČ NĚKTERÉ REGIONY ZAOSTÁVAJÍ A JAK TO ZMĚNIT? </a:t>
            </a:r>
            <a:br>
              <a:rPr lang="cs-CZ" sz="2000" b="1" dirty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cs-CZ" sz="2000" b="1" dirty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JAK SI VEDEME MY?</a:t>
            </a:r>
          </a:p>
          <a:p>
            <a:pPr>
              <a:buClrTx/>
            </a:pP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59835D-EB9A-AED5-2AAB-1E2EC538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37" y="4262958"/>
            <a:ext cx="8424670" cy="22135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4BFA8E-ADAC-E2E6-32AC-41CA5B83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101" y="3435722"/>
            <a:ext cx="1673420" cy="23303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423429B-7A9D-0293-6D89-62256365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756" y="317127"/>
            <a:ext cx="1780109" cy="25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07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5294</TotalTime>
  <Words>1115</Words>
  <Application>Microsoft Office PowerPoint</Application>
  <PresentationFormat>Širokoúhlá obrazovka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Wingdings</vt:lpstr>
      <vt:lpstr>Wingdings 3</vt:lpstr>
      <vt:lpstr>Vlastní návrh</vt:lpstr>
      <vt:lpstr>Stébla</vt:lpstr>
      <vt:lpstr>              V RÁMCI PROJEKTU MAP II ROZVOJE VZDĚLÁVÁNÍ  V ÚZEMÍ ORP OSTROV 2017-2023 Č. PROJEKTU CZ.02.3.68/0.0/0.0/17_047/0009114                       13. JEDNÁNÍ ŘÍDÍCÍHO VÝBORU MAP II                     16. 11. 2022, on-line přes zoom    </vt:lpstr>
      <vt:lpstr>PROGRAM</vt:lpstr>
      <vt:lpstr>1.  Zahájení  - úvodní část, zapisovatel, ověřovatel</vt:lpstr>
      <vt:lpstr>2. Projednání a schválení Závěrečné evaluační zprávy      projektu MAP II </vt:lpstr>
      <vt:lpstr>2. Projednání a schválení Závěrečné evaluační zprávy      projektu MAP II </vt:lpstr>
      <vt:lpstr>2. Projednání a schválení Závěrečné evaluační zprávy      projektu MAP II </vt:lpstr>
      <vt:lpstr>2. Projednání a schválení Závěrečné evaluační zprávy      projektu MAP II </vt:lpstr>
      <vt:lpstr>2. Projednání a schválení Závěrečné evaluační zprávy      projektu MAP II </vt:lpstr>
      <vt:lpstr>3. Různé, Pozvánka na interaktivní setkání pořádané      MAP III Ostrov ve spolupráci s MAP Karlovarsko III   </vt:lpstr>
      <vt:lpstr>4. Projekt MAP III – seznamovací on-line seminář k evaluaci     projektu MAP II za období 2018 – 2022 </vt:lpstr>
      <vt:lpstr>                5.  Diskuze, různé – další předběžný termín       a program ŘV  </vt:lpstr>
      <vt:lpstr>     DĚKUJI ZA VAŠI POZORNOST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MÍSTNÍ AKČNÍ PLÁN (MAP II) rozvoje vzdělávání v území ORP Ostrov  2017 – 2023  Č. PROJEKTU CZ.02.3.68/0.0/0.0/17_047/0009114    SETKÁNÍ všech PRACOVNÍCH SKUPIN  07. 09. 2021 ve 13:00 hodin  Dům kultury Ostrov – prostory T-klubu</dc:title>
  <dc:creator>uzivatel</dc:creator>
  <cp:lastModifiedBy>uzivatel</cp:lastModifiedBy>
  <cp:revision>84</cp:revision>
  <cp:lastPrinted>2021-12-15T12:05:41Z</cp:lastPrinted>
  <dcterms:created xsi:type="dcterms:W3CDTF">2021-09-02T08:56:04Z</dcterms:created>
  <dcterms:modified xsi:type="dcterms:W3CDTF">2022-11-16T09:35:15Z</dcterms:modified>
</cp:coreProperties>
</file>